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73" r:id="rId9"/>
    <p:sldId id="277" r:id="rId10"/>
    <p:sldId id="269" r:id="rId11"/>
    <p:sldId id="276" r:id="rId12"/>
    <p:sldId id="279" r:id="rId13"/>
    <p:sldId id="280" r:id="rId14"/>
    <p:sldId id="281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" d="100"/>
          <a:sy n="10" d="100"/>
        </p:scale>
        <p:origin x="3250" y="1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jpeg"/><Relationship Id="rId5" Type="http://schemas.openxmlformats.org/officeDocument/2006/relationships/image" Target="../media/image4.svg"/><Relationship Id="rId10" Type="http://schemas.openxmlformats.org/officeDocument/2006/relationships/image" Target="../media/image22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1648" flipH="1" flipV="1">
            <a:off x="17700508" y="-3456235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737878" y="9486900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50774" flipV="1">
            <a:off x="-13709082" y="-2086210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9623612" y="9718061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766128">
            <a:off x="1079604" y="-2779051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09698" y="1163811"/>
            <a:ext cx="8794385" cy="2805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80"/>
              </a:lnSpc>
            </a:pPr>
            <a:r>
              <a:rPr lang="en-US" sz="3200" dirty="0">
                <a:latin typeface="Times New Roman" panose="02020603050405020304"/>
                <a:ea typeface="+mn-lt"/>
                <a:cs typeface="+mn-lt"/>
                <a:sym typeface="Aristotelica Pro" panose="00000500000000000000"/>
              </a:rPr>
              <a:t>SPC 228 – Fall 2024</a:t>
            </a:r>
            <a:endParaRPr lang="en-US" sz="3200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US" altLang="en-GB" sz="4000" dirty="0">
                <a:latin typeface="Times New Roman" panose="02020603050405020304"/>
                <a:cs typeface="Times New Roman" panose="02020603050405020304"/>
              </a:rPr>
              <a:t>Engineering Dynamics</a:t>
            </a:r>
          </a:p>
          <a:p>
            <a:pPr algn="ctr"/>
            <a:endParaRPr lang="en-US" sz="6000" dirty="0">
              <a:solidFill>
                <a:srgbClr val="53819B"/>
              </a:solidFill>
              <a:latin typeface="Times New Roman" panose="02020603050405020304" pitchFamily="18" charset="0"/>
              <a:ea typeface="Aristotelica Pro" panose="00000500000000000000"/>
              <a:cs typeface="Times New Roman" panose="02020603050405020304" pitchFamily="18" charset="0"/>
              <a:sym typeface="Aristotelica Pro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 rot="-5838725" flipV="1">
            <a:off x="11103014" y="-2638075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766128">
            <a:off x="-2249353" y="9978306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5761275" flipV="1">
            <a:off x="15784512" y="10122381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51541" y="4812609"/>
            <a:ext cx="11431673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en-GB" sz="6000" b="1" dirty="0"/>
              <a:t>Robot Gripper Mechanism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9750" y="6670040"/>
            <a:ext cx="9771380" cy="281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sz="2400" b="1" u="sng">
                <a:latin typeface="Times New Roman" panose="02020603050405020304"/>
                <a:cs typeface="Times New Roman" panose="02020603050405020304"/>
              </a:rPr>
              <a:t>Group </a:t>
            </a:r>
            <a:endParaRPr 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Abdelrahman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Abdelghany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– 202301000</a:t>
            </a:r>
          </a:p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Mostafa Elsabagh – 202300781</a:t>
            </a:r>
            <a:endParaRPr lang="en-US" sz="3200">
              <a:latin typeface="Times New Roman" panose="02020603050405020304"/>
              <a:cs typeface="Times New Roman" panose="02020603050405020304"/>
            </a:endParaRPr>
          </a:p>
          <a:p>
            <a:pPr algn="ctr"/>
            <a:r>
              <a:rPr lang="en-US" sz="3200">
                <a:latin typeface="Times New Roman" panose="02020603050405020304"/>
                <a:cs typeface="Times New Roman" panose="02020603050405020304"/>
              </a:rPr>
              <a:t>Martin Rober – 202301070</a:t>
            </a:r>
            <a:endParaRPr lang="en-US" sz="3200">
              <a:latin typeface="Times New Roman" panose="02020603050405020304"/>
            </a:endParaRPr>
          </a:p>
        </p:txBody>
      </p:sp>
      <p:pic>
        <p:nvPicPr>
          <p:cNvPr id="12" name="Picture 11" descr="download (1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38150" y="1901825"/>
            <a:ext cx="4006850" cy="4006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751648" flipH="1" flipV="1">
            <a:off x="17688582" y="-1320098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2376686" y="9767997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3219202" y="-5402435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3367339" y="9535625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766128">
            <a:off x="4740927" y="-3233140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838725" flipV="1">
            <a:off x="10574325" y="-311603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766128">
            <a:off x="-2141489" y="9622797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838725" flipV="1">
            <a:off x="7351284" y="11115606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91928" y="1661573"/>
            <a:ext cx="1315138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/>
              <a:t>In conclusion, robot grippers are mainly used for their ability to perform routine actions tirelessly, where a human would be more error-prone. For this reason, we’ve designed a robot gripper (albeit small-scale), which performs said menial tasks without any issues.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751648" flipH="1" flipV="1">
            <a:off x="17471907" y="-2342075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003345" y="9678350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1408330" y="-7216517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6611600" y="8701907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766128">
            <a:off x="2192805" y="-3313787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838725" flipV="1">
            <a:off x="12398414" y="-3174945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766128">
            <a:off x="-3387583" y="864635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838725" flipV="1">
            <a:off x="10722013" y="11025961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75758" y="4207070"/>
            <a:ext cx="164501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5411" y="2292133"/>
            <a:ext cx="8537178" cy="141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0"/>
              </a:lnSpc>
            </a:pPr>
            <a:endParaRPr lang="en-US" sz="8190" b="1">
              <a:solidFill>
                <a:srgbClr val="133B52"/>
              </a:solidFill>
              <a:latin typeface="Aristotelica Pro Bold" panose="00000800000000000000"/>
              <a:ea typeface="Aristotelica Pro Bold" panose="00000800000000000000"/>
              <a:cs typeface="Aristotelica Pro Bold" panose="00000800000000000000"/>
              <a:sym typeface="Aristotelica Pro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65774" y="4086777"/>
            <a:ext cx="11156451" cy="63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065" lvl="1" algn="l">
              <a:lnSpc>
                <a:spcPts val="5095"/>
              </a:lnSpc>
            </a:pPr>
            <a:endParaRPr lang="en-US" sz="3640">
              <a:solidFill>
                <a:srgbClr val="53819B"/>
              </a:solidFill>
              <a:latin typeface="Aristotelica Pro" panose="00000500000000000000"/>
              <a:ea typeface="Aristotelica Pro" panose="00000500000000000000"/>
              <a:cs typeface="Aristotelica Pro" panose="00000500000000000000"/>
              <a:sym typeface="Aristotelica Pro" panose="000005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65774" y="6166014"/>
            <a:ext cx="11156451" cy="63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065" lvl="1" algn="l">
              <a:lnSpc>
                <a:spcPts val="5095"/>
              </a:lnSpc>
            </a:pPr>
            <a:endParaRPr lang="en-US" sz="3640">
              <a:solidFill>
                <a:srgbClr val="53819B"/>
              </a:solidFill>
              <a:latin typeface="Aristotelica Pro" panose="00000500000000000000"/>
              <a:ea typeface="Aristotelica Pro" panose="00000500000000000000"/>
              <a:cs typeface="Aristotelica Pro" panose="00000500000000000000"/>
              <a:sym typeface="Aristotelica Pro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 rot="20848352" flipH="1" flipV="1">
            <a:off x="15857054" y="-6639602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6753686" y="8962292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1645426" y="-7015765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5473018" y="9226062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3872">
            <a:off x="3028962" y="-318878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5761275" flipV="1">
            <a:off x="11354446" y="-3133536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6833872">
            <a:off x="-3105138" y="7774368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5761275" flipV="1">
            <a:off x="15900683" y="814406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84485" y="1755813"/>
            <a:ext cx="1066437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1" dirty="0">
                <a:latin typeface="Times New Roman" panose="02020603050405020304"/>
                <a:cs typeface="Times New Roman" panose="02020603050405020304"/>
              </a:rPr>
              <a:t>Abstract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♠ </a:t>
            </a:r>
            <a:r>
              <a:rPr lang="en-US" sz="36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Robot grippers have their fair share of practical use</a:t>
            </a:r>
          </a:p>
          <a:p>
            <a:r>
              <a:rPr lang="en-US" sz="24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♠ </a:t>
            </a:r>
            <a:r>
              <a:rPr lang="en-US" sz="36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The ideas presented hinge on the main principles of dynamics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2987" y="928088"/>
            <a:ext cx="13958047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♠ </a:t>
            </a:r>
            <a:r>
              <a:rPr lang="en-US" sz="40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Grippers are robotic constructions that mimic a human hand</a:t>
            </a:r>
            <a:endParaRPr lang="en-US" sz="3600" dirty="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♠ </a:t>
            </a:r>
            <a:r>
              <a:rPr lang="en-US" sz="40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They are almost indispensable in industries where continuous labor can cause a human to tire or become error-prone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 rot="-751648" flipH="1" flipV="1">
            <a:off x="17355366" y="-2757326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4795156" y="9491382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3664189" y="-2530311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4019849" y="9491382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766128">
            <a:off x="765859" y="-3250082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838725" flipV="1">
            <a:off x="11866660" y="-2818737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766128">
            <a:off x="4868622" y="1098683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838725" flipV="1">
            <a:off x="14965910" y="9149611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751648" flipH="1" flipV="1">
            <a:off x="17811375" y="-2649409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4939661" y="9454232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3459645" y="-3520893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5954617" y="9119347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766128">
            <a:off x="2408722" y="-323016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838725" flipV="1">
            <a:off x="13043873" y="-2605613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766128">
            <a:off x="-3270144" y="9624198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838725" flipV="1">
            <a:off x="6907530" y="10561347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66604" y="1174487"/>
            <a:ext cx="9982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a Gripper?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light, work tirelessly, and can do labor 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mechanically simple; as such, they are not difficult (or expensive, at that) to construct</a:t>
            </a:r>
          </a:p>
          <a:p>
            <a:endParaRPr lang="en-US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4255" y="4882515"/>
            <a:ext cx="8393430" cy="4236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751648" flipH="1" flipV="1">
            <a:off x="17471907" y="-2342075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003345" y="9678350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1408330" y="-7216517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6611600" y="8701907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766128">
            <a:off x="2192805" y="-3313787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838725" flipV="1">
            <a:off x="12398414" y="-3174945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766128">
            <a:off x="-3387583" y="864635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838725" flipV="1">
            <a:off x="10722013" y="11025961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1236" y="1160421"/>
            <a:ext cx="1705047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  <a:endParaRPr lang="en-US" sz="7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♠ </a:t>
            </a:r>
            <a:r>
              <a:rPr lang="en-US" sz="40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The motion of the piston causes a conversion of linear motion into a circular motion of the gripping arms. This is mainly facilitated by the joints present, and the connecting links. Those links rotate, and as such, they open/close the gripper arm as they go along in their predetermined paths. Put simply, the device operates based on the principles of rigid body rotation and translation.</a:t>
            </a:r>
            <a:endParaRPr lang="en-US" sz="2400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r>
              <a:rPr lang="en-US" sz="40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 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751648" flipH="1" flipV="1">
            <a:off x="17471907" y="-2342075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003345" y="9678350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1408330" y="-7216517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6611600" y="8701907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766128">
            <a:off x="2192805" y="-3313787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838725" flipV="1">
            <a:off x="12398414" y="-3174945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766128">
            <a:off x="-3387583" y="864635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838725" flipV="1">
            <a:off x="10722013" y="11025961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1260" y="1178350"/>
            <a:ext cx="149793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consideration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Capacity: </a:t>
            </a: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loads used have to be considered, in order to determine the operation range of the device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Gripping Force: </a:t>
            </a: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force output must be considered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compatibility:</a:t>
            </a: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materials offer a good grip surface, while others don’t.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 and Range of Motion: </a:t>
            </a: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take care to ensure a good range of motion.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751648" flipH="1" flipV="1">
            <a:off x="18348208" y="-1197183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1421036" y="9913201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3060747" y="-5758035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3993906" y="9823076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766128">
            <a:off x="1407845" y="-3240998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838725" flipV="1">
            <a:off x="14636357" y="-3299193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766128">
            <a:off x="-3109520" y="10508829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838725" flipV="1">
            <a:off x="7142298" y="11075500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0600" y="994842"/>
            <a:ext cx="17297400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Design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(Simulated in Working Model 2D)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Working Model - [223] 2025-01-01 08-54-38">
            <a:hlinkClick r:id="" action="ppaction://media"/>
          </p:cNvPr>
          <p:cNvPicPr preferRelativeResize="0"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777240" y="3204845"/>
            <a:ext cx="8016240" cy="5071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2220" y="2802890"/>
            <a:ext cx="7056120" cy="5875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1">
              <p:cMediaNode showWhenStopped="0"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751648" flipH="1" flipV="1">
            <a:off x="17688582" y="-1320098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2376686" y="9767997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3219202" y="-5402435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3367339" y="9535625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766128">
            <a:off x="4740927" y="-3233140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838725" flipV="1">
            <a:off x="10574325" y="-311603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766128">
            <a:off x="-2141489" y="9622797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838725" flipV="1">
            <a:off x="7351284" y="11115606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8764" y="1136867"/>
            <a:ext cx="9529284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Actuator tension                 input power                                          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445" y="3208655"/>
            <a:ext cx="4299585" cy="2791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5760" y="3176270"/>
            <a:ext cx="4792345" cy="28238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0625" y="3166745"/>
            <a:ext cx="4781550" cy="290576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9184640" y="2521585"/>
            <a:ext cx="440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3600"/>
              <a:t>Actuator Velocity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91540" y="3249295"/>
            <a:ext cx="4620895" cy="283845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14084935" y="2610485"/>
            <a:ext cx="4127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200"/>
              <a:t>Actuator Acceleration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45" y="6817360"/>
            <a:ext cx="4079240" cy="25971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03835" y="6133465"/>
            <a:ext cx="3708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3600"/>
              <a:t>Member 10 force                  </a:t>
            </a:r>
            <a:endParaRPr lang="en-US" alt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2235" y="6788785"/>
            <a:ext cx="4033520" cy="266700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4188460" y="6144895"/>
            <a:ext cx="350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/>
              <a:t>Member 12 force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23835" y="6777990"/>
            <a:ext cx="3610610" cy="270637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7691755" y="6128385"/>
            <a:ext cx="4012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3600"/>
              <a:t>Member 14 force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41100" y="6790055"/>
            <a:ext cx="3622040" cy="2697480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11341735" y="6170295"/>
            <a:ext cx="3782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3600"/>
              <a:t>Member 13 force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81860" y="6824980"/>
            <a:ext cx="3405505" cy="264033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14987270" y="6170295"/>
            <a:ext cx="4308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/>
              <a:t>Member 11 force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751648" flipH="1" flipV="1">
            <a:off x="17471907" y="-2342075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14182709" y="6678767"/>
                </a:moveTo>
                <a:lnTo>
                  <a:pt x="0" y="6678767"/>
                </a:lnTo>
                <a:lnTo>
                  <a:pt x="0" y="0"/>
                </a:lnTo>
                <a:lnTo>
                  <a:pt x="14182709" y="0"/>
                </a:lnTo>
                <a:lnTo>
                  <a:pt x="14182709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003345" y="9678350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0" y="0"/>
                </a:moveTo>
                <a:lnTo>
                  <a:pt x="18073735" y="0"/>
                </a:lnTo>
                <a:lnTo>
                  <a:pt x="18073735" y="8511086"/>
                </a:lnTo>
                <a:lnTo>
                  <a:pt x="0" y="8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50774" flipV="1">
            <a:off x="-11408330" y="-7216517"/>
            <a:ext cx="14182710" cy="6678767"/>
          </a:xfrm>
          <a:custGeom>
            <a:avLst/>
            <a:gdLst/>
            <a:ahLst/>
            <a:cxnLst/>
            <a:rect l="l" t="t" r="r" b="b"/>
            <a:pathLst>
              <a:path w="14182710" h="6678767">
                <a:moveTo>
                  <a:pt x="0" y="6678767"/>
                </a:moveTo>
                <a:lnTo>
                  <a:pt x="14182710" y="6678767"/>
                </a:lnTo>
                <a:lnTo>
                  <a:pt x="14182710" y="0"/>
                </a:lnTo>
                <a:lnTo>
                  <a:pt x="0" y="0"/>
                </a:lnTo>
                <a:lnTo>
                  <a:pt x="0" y="6678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6611600" y="8701907"/>
            <a:ext cx="18073735" cy="8511086"/>
          </a:xfrm>
          <a:custGeom>
            <a:avLst/>
            <a:gdLst/>
            <a:ahLst/>
            <a:cxnLst/>
            <a:rect l="l" t="t" r="r" b="b"/>
            <a:pathLst>
              <a:path w="18073735" h="8511086">
                <a:moveTo>
                  <a:pt x="18073735" y="0"/>
                </a:moveTo>
                <a:lnTo>
                  <a:pt x="0" y="0"/>
                </a:lnTo>
                <a:lnTo>
                  <a:pt x="0" y="8511086"/>
                </a:lnTo>
                <a:lnTo>
                  <a:pt x="18073735" y="8511086"/>
                </a:lnTo>
                <a:lnTo>
                  <a:pt x="180737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766128">
            <a:off x="2192805" y="-3313787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1" y="0"/>
                </a:lnTo>
                <a:lnTo>
                  <a:pt x="5273631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838725" flipV="1">
            <a:off x="12398414" y="-3174945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766128">
            <a:off x="-3387583" y="8646354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0"/>
                </a:moveTo>
                <a:lnTo>
                  <a:pt x="5273632" y="0"/>
                </a:lnTo>
                <a:lnTo>
                  <a:pt x="5273632" y="2905291"/>
                </a:lnTo>
                <a:lnTo>
                  <a:pt x="0" y="2905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838725" flipV="1">
            <a:off x="10722013" y="11025961"/>
            <a:ext cx="5273631" cy="2905291"/>
          </a:xfrm>
          <a:custGeom>
            <a:avLst/>
            <a:gdLst/>
            <a:ahLst/>
            <a:cxnLst/>
            <a:rect l="l" t="t" r="r" b="b"/>
            <a:pathLst>
              <a:path w="5273631" h="2905291">
                <a:moveTo>
                  <a:pt x="0" y="2905291"/>
                </a:moveTo>
                <a:lnTo>
                  <a:pt x="5273631" y="2905291"/>
                </a:lnTo>
                <a:lnTo>
                  <a:pt x="5273631" y="0"/>
                </a:lnTo>
                <a:lnTo>
                  <a:pt x="0" y="0"/>
                </a:lnTo>
                <a:lnTo>
                  <a:pt x="0" y="29052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9735" y="2160556"/>
            <a:ext cx="16450123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(</a:t>
            </a:r>
            <a:r>
              <a:rPr lang="en-US" altLang="en-GB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Car Manufacturing)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(</a:t>
            </a:r>
            <a:r>
              <a:rPr lang="en-US" altLang="en-GB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Precise Surgical Robots)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(</a:t>
            </a:r>
            <a:r>
              <a:rPr lang="en-US" altLang="en-GB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Reaping Machines)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Logistics (</a:t>
            </a:r>
            <a:r>
              <a:rPr lang="en-US" altLang="en-GB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Package Sorting)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(</a:t>
            </a:r>
            <a:r>
              <a:rPr lang="en-US" altLang="en-GB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Games in Arcades)</a:t>
            </a:r>
          </a:p>
        </p:txBody>
      </p:sp>
      <p:pic>
        <p:nvPicPr>
          <p:cNvPr id="3" name="Picture 2" descr="download (3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36070" y="427990"/>
            <a:ext cx="4222750" cy="6345555"/>
          </a:xfrm>
          <a:prstGeom prst="rect">
            <a:avLst/>
          </a:prstGeom>
        </p:spPr>
      </p:pic>
      <p:pic>
        <p:nvPicPr>
          <p:cNvPr id="4" name="Picture 3" descr="download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3890" y="6431280"/>
            <a:ext cx="5107940" cy="2834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333263564C0D4988AE78647FE4EF7E" ma:contentTypeVersion="4" ma:contentTypeDescription="Create a new document." ma:contentTypeScope="" ma:versionID="2cb53a8c8dec85e6d20962d88f8d65a1">
  <xsd:schema xmlns:xsd="http://www.w3.org/2001/XMLSchema" xmlns:xs="http://www.w3.org/2001/XMLSchema" xmlns:p="http://schemas.microsoft.com/office/2006/metadata/properties" xmlns:ns3="1a3888ab-87d2-4ba0-b98e-58a04f4dec07" targetNamespace="http://schemas.microsoft.com/office/2006/metadata/properties" ma:root="true" ma:fieldsID="e28075fd984d1c19aa76eaaa0093d9a0" ns3:_="">
    <xsd:import namespace="1a3888ab-87d2-4ba0-b98e-58a04f4dec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3888ab-87d2-4ba0-b98e-58a04f4dec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6E70BC-0368-41A8-8935-F8B2B1E9396F}">
  <ds:schemaRefs/>
</ds:datastoreItem>
</file>

<file path=customXml/itemProps2.xml><?xml version="1.0" encoding="utf-8"?>
<ds:datastoreItem xmlns:ds="http://schemas.openxmlformats.org/officeDocument/2006/customXml" ds:itemID="{081DFAE8-31FB-4BD7-9D90-A4149392CBCE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a3888ab-87d2-4ba0-b98e-58a04f4dec07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CBC4D0F-600F-4BB5-BCC3-DEB8FC2A1D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3888ab-87d2-4ba0-b98e-58a04f4dec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390</Words>
  <Application>Microsoft Office PowerPoint</Application>
  <PresentationFormat>Custom</PresentationFormat>
  <Paragraphs>54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Aristotelica Pro Bold</vt:lpstr>
      <vt:lpstr>Calibri</vt:lpstr>
      <vt:lpstr>Arial</vt:lpstr>
      <vt:lpstr>Aristotelica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rober</dc:creator>
  <cp:lastModifiedBy>Abdelrahman Abdelrasheed Mohamed Abdelghany</cp:lastModifiedBy>
  <cp:revision>17</cp:revision>
  <dcterms:created xsi:type="dcterms:W3CDTF">2006-08-16T00:00:00Z</dcterms:created>
  <dcterms:modified xsi:type="dcterms:W3CDTF">2025-01-02T17:14:40Z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0x0101003C333263564C0D4988AE78647FE4EF7E</vt:lpwstr>
  </property>
  <property fmtid="{D5CDD505-2E9C-101B-9397-08002B2CF9AE}" pid="3" name="ICV">
    <vt:lpwstr>031B610CF00F4CB4BCD0BFC0E3893C5C_12</vt:lpwstr>
  </property>
  <property fmtid="{D5CDD505-2E9C-101B-9397-08002B2CF9AE}" pid="4" name="KSOProductBuildVer">
    <vt:lpwstr>2057-12.2.0.19805</vt:lpwstr>
  </property>
</Properties>
</file>